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215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579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1986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6660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45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463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7881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5459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6763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4156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976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6348097-1793-45D1-BD13-F6B5578A6576}" type="datetimeFigureOut">
              <a:rPr lang="pl-PL" smtClean="0"/>
              <a:pPr/>
              <a:t>2021-09-29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6EC2F60-540F-4E45-8374-FC80A6369A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939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Międzynarodowy </a:t>
            </a:r>
            <a:br>
              <a:rPr lang="pl-PL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Dzień bez Przemocy –                  2 października </a:t>
            </a:r>
            <a:endParaRPr lang="pl-PL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6048408" cy="32250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076056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Agata Flaga   Justyna Podgórna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865515"/>
          </a:xfrm>
        </p:spPr>
        <p:txBody>
          <a:bodyPr>
            <a:normAutofit/>
          </a:bodyPr>
          <a:lstStyle/>
          <a:p>
            <a:pPr algn="just"/>
            <a:r>
              <a:rPr lang="pl-PL" b="1" dirty="0">
                <a:solidFill>
                  <a:schemeClr val="tx1"/>
                </a:solidFill>
                <a:latin typeface="Bookman Old Style" pitchFamily="18" charset="0"/>
              </a:rPr>
              <a:t>Przemoc rówieśnicza </a:t>
            </a:r>
            <a:r>
              <a:rPr lang="pl-PL" dirty="0">
                <a:solidFill>
                  <a:schemeClr val="tx1"/>
                </a:solidFill>
                <a:latin typeface="Bookman Old Style" pitchFamily="18" charset="0"/>
              </a:rPr>
              <a:t>zwana także </a:t>
            </a:r>
            <a:r>
              <a:rPr lang="pl-PL" dirty="0" err="1">
                <a:solidFill>
                  <a:schemeClr val="tx1"/>
                </a:solidFill>
                <a:latin typeface="Bookman Old Style" pitchFamily="18" charset="0"/>
              </a:rPr>
              <a:t>mobbingiem</a:t>
            </a:r>
            <a:r>
              <a:rPr lang="pl-PL" dirty="0">
                <a:solidFill>
                  <a:schemeClr val="tx1"/>
                </a:solidFill>
                <a:latin typeface="Bookman Old Style" pitchFamily="18" charset="0"/>
              </a:rPr>
              <a:t> lub dręczeniem jest zjawiskiem powszechnym w środowisku szkolnym. Są to wszelkie nieprzypadkowe akty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godzące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w </a:t>
            </a:r>
            <a:r>
              <a:rPr lang="pl-PL" dirty="0">
                <a:solidFill>
                  <a:schemeClr val="tx1"/>
                </a:solidFill>
                <a:latin typeface="Bookman Old Style" pitchFamily="18" charset="0"/>
              </a:rPr>
              <a:t>wolność osobistą jednostek lub przyczyniające się do fizycznej, a także psychicznej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szkody.</a:t>
            </a:r>
            <a:endParaRPr lang="pl-PL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Coraz </a:t>
            </a:r>
            <a:r>
              <a:rPr lang="pl-PL" dirty="0">
                <a:solidFill>
                  <a:schemeClr val="tx1"/>
                </a:solidFill>
                <a:latin typeface="Bookman Old Style" pitchFamily="18" charset="0"/>
              </a:rPr>
              <a:t>powszechniejszym rodzajem agresji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 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rówieśniczej </a:t>
            </a:r>
            <a:r>
              <a:rPr lang="pl-PL" dirty="0">
                <a:solidFill>
                  <a:schemeClr val="tx1"/>
                </a:solidFill>
                <a:latin typeface="Bookman Old Style" pitchFamily="18" charset="0"/>
              </a:rPr>
              <a:t>jest dręczenie (ang. </a:t>
            </a:r>
            <a:r>
              <a:rPr lang="pl-PL" dirty="0" err="1">
                <a:solidFill>
                  <a:schemeClr val="tx1"/>
                </a:solidFill>
                <a:latin typeface="Bookman Old Style" pitchFamily="18" charset="0"/>
              </a:rPr>
              <a:t>bullying</a:t>
            </a:r>
            <a:r>
              <a:rPr lang="pl-PL" dirty="0">
                <a:solidFill>
                  <a:schemeClr val="tx1"/>
                </a:solidFill>
                <a:latin typeface="Bookman Old Style" pitchFamily="18" charset="0"/>
              </a:rPr>
              <a:t>) jednych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uczniów przez </a:t>
            </a:r>
            <a:r>
              <a:rPr lang="pl-PL" dirty="0">
                <a:solidFill>
                  <a:schemeClr val="tx1"/>
                </a:solidFill>
                <a:latin typeface="Bookman Old Style" pitchFamily="18" charset="0"/>
              </a:rPr>
              <a:t>drugich. Sprawcą może być pojedyncza osoba lub grupa.</a:t>
            </a:r>
          </a:p>
          <a:p>
            <a:pPr>
              <a:buNone/>
            </a:pPr>
            <a:r>
              <a:rPr lang="pl-PL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</a:p>
          <a:p>
            <a:pPr>
              <a:buNone/>
            </a:pPr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300" b="1" u="sng" dirty="0" smtClean="0">
                <a:solidFill>
                  <a:schemeClr val="tx1"/>
                </a:solidFill>
                <a:latin typeface="Bookman Old Style" pitchFamily="18" charset="0"/>
              </a:rPr>
              <a:t>Formy przemocy rówieśniczej:</a:t>
            </a:r>
            <a:endParaRPr lang="pl-PL" sz="2300" u="sng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pl-PL" sz="2300" b="1" dirty="0" smtClean="0">
                <a:solidFill>
                  <a:schemeClr val="tx1"/>
                </a:solidFill>
                <a:latin typeface="Bookman Old Style" pitchFamily="18" charset="0"/>
              </a:rPr>
              <a:t>Formy bezpośrednie:</a:t>
            </a:r>
            <a:endParaRPr lang="pl-PL" sz="23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pl-PL" sz="2300" b="1" dirty="0" smtClean="0">
                <a:solidFill>
                  <a:schemeClr val="tx1"/>
                </a:solidFill>
                <a:latin typeface="Bookman Old Style" pitchFamily="18" charset="0"/>
              </a:rPr>
              <a:t>- Fizyczna </a:t>
            </a:r>
            <a:r>
              <a:rPr lang="pl-PL" sz="2300" dirty="0" smtClean="0">
                <a:solidFill>
                  <a:schemeClr val="tx1"/>
                </a:solidFill>
                <a:latin typeface="Bookman Old Style" pitchFamily="18" charset="0"/>
              </a:rPr>
              <a:t>(bicie, szarpanie, popychanie, niszczenie rzeczy, zabieranie i wymuszanie pieniędzy, plucie, kopanie, zmuszanie do wykonywania poniżających, ośmieszających czynności, w tym</a:t>
            </a:r>
          </a:p>
          <a:p>
            <a:pPr algn="just">
              <a:buNone/>
            </a:pPr>
            <a:r>
              <a:rPr lang="pl-PL" sz="2300" dirty="0" smtClean="0">
                <a:solidFill>
                  <a:schemeClr val="tx1"/>
                </a:solidFill>
                <a:latin typeface="Bookman Old Style" pitchFamily="18" charset="0"/>
              </a:rPr>
              <a:t>       seksualnych).</a:t>
            </a:r>
          </a:p>
          <a:p>
            <a:pPr algn="just">
              <a:buNone/>
            </a:pPr>
            <a:r>
              <a:rPr lang="pl-PL" sz="2300" b="1" dirty="0" smtClean="0">
                <a:solidFill>
                  <a:schemeClr val="tx1"/>
                </a:solidFill>
                <a:latin typeface="Bookman Old Style" pitchFamily="18" charset="0"/>
              </a:rPr>
              <a:t>- Słowna</a:t>
            </a:r>
            <a:r>
              <a:rPr lang="pl-PL" sz="2300" dirty="0" smtClean="0">
                <a:solidFill>
                  <a:schemeClr val="tx1"/>
                </a:solidFill>
                <a:latin typeface="Bookman Old Style" pitchFamily="18" charset="0"/>
              </a:rPr>
              <a:t> (przezywanie, ubliżanie, wyśmiewanie, grożenie, prowokowanie poprzez np. robienie min lub wyrażanie różnych opinii).</a:t>
            </a:r>
          </a:p>
          <a:p>
            <a:pPr algn="just">
              <a:buNone/>
            </a:pPr>
            <a:r>
              <a:rPr lang="pl-PL" sz="2300" b="1" dirty="0" smtClean="0">
                <a:solidFill>
                  <a:schemeClr val="tx1"/>
                </a:solidFill>
                <a:latin typeface="Bookman Old Style" pitchFamily="18" charset="0"/>
              </a:rPr>
              <a:t>Formy pośrednie:</a:t>
            </a:r>
            <a:endParaRPr lang="pl-PL" sz="23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pl-PL" sz="2300" b="1" dirty="0" smtClean="0">
                <a:solidFill>
                  <a:schemeClr val="tx1"/>
                </a:solidFill>
                <a:latin typeface="Bookman Old Style" pitchFamily="18" charset="0"/>
              </a:rPr>
              <a:t>- Relacyjna (</a:t>
            </a:r>
            <a:r>
              <a:rPr lang="pl-PL" sz="2300" dirty="0" smtClean="0">
                <a:solidFill>
                  <a:schemeClr val="tx1"/>
                </a:solidFill>
                <a:latin typeface="Bookman Old Style" pitchFamily="18" charset="0"/>
              </a:rPr>
              <a:t>wykluczenie z grupy rówieśniczej, namawianie innych do odrzucenia ofiary,</a:t>
            </a:r>
          </a:p>
          <a:p>
            <a:pPr algn="just">
              <a:buNone/>
            </a:pPr>
            <a:r>
              <a:rPr lang="pl-PL" sz="2300" dirty="0" smtClean="0">
                <a:solidFill>
                  <a:schemeClr val="tx1"/>
                </a:solidFill>
                <a:latin typeface="Bookman Old Style" pitchFamily="18" charset="0"/>
              </a:rPr>
              <a:t>   rozpowszechnianie plotek).</a:t>
            </a:r>
          </a:p>
          <a:p>
            <a:pPr algn="just">
              <a:buNone/>
            </a:pPr>
            <a:r>
              <a:rPr lang="pl-PL" sz="2300" dirty="0" smtClean="0">
                <a:solidFill>
                  <a:schemeClr val="tx1"/>
                </a:solidFill>
                <a:latin typeface="Bookman Old Style" pitchFamily="18" charset="0"/>
              </a:rPr>
              <a:t>- </a:t>
            </a:r>
            <a:r>
              <a:rPr lang="pl-PL" sz="2300" b="1" dirty="0" err="1" smtClean="0">
                <a:solidFill>
                  <a:schemeClr val="tx1"/>
                </a:solidFill>
                <a:latin typeface="Bookman Old Style" pitchFamily="18" charset="0"/>
              </a:rPr>
              <a:t>Cyberprzemoc</a:t>
            </a:r>
            <a:r>
              <a:rPr lang="pl-PL" sz="2300" dirty="0" smtClean="0">
                <a:solidFill>
                  <a:schemeClr val="tx1"/>
                </a:solidFill>
                <a:latin typeface="Bookman Old Style" pitchFamily="18" charset="0"/>
              </a:rPr>
              <a:t> (nękanie, straszenie, ośmieszanie poprzez wysyłanie </a:t>
            </a:r>
            <a:r>
              <a:rPr lang="pl-PL" sz="2300" dirty="0" err="1" smtClean="0">
                <a:solidFill>
                  <a:schemeClr val="tx1"/>
                </a:solidFill>
                <a:latin typeface="Bookman Old Style" pitchFamily="18" charset="0"/>
              </a:rPr>
              <a:t>sms-ów</a:t>
            </a:r>
            <a:r>
              <a:rPr lang="pl-PL" sz="2300" dirty="0" smtClean="0">
                <a:solidFill>
                  <a:schemeClr val="tx1"/>
                </a:solidFill>
                <a:latin typeface="Bookman Old Style" pitchFamily="18" charset="0"/>
              </a:rPr>
              <a:t>, e-maili, wiadomości na czatach, umieszczanie lub rozpowszechnianie kompromitujących treści, zdjęć, filmów w Internecie).</a:t>
            </a:r>
          </a:p>
          <a:p>
            <a:pPr algn="just">
              <a:buNone/>
            </a:pPr>
            <a:endParaRPr lang="pl-PL" sz="2300" dirty="0">
              <a:latin typeface="Bookman Old Style" pitchFamily="18" charset="0"/>
            </a:endParaRPr>
          </a:p>
          <a:p>
            <a:pPr>
              <a:buNone/>
            </a:pPr>
            <a:endParaRPr lang="pl-PL" sz="96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zemoc w szkole fotografie, zdjęcia stockowe, Przemoc w szkole obrazy  royalty-fr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709" y="605476"/>
            <a:ext cx="8231731" cy="54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182581" cy="47853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>
                <a:solidFill>
                  <a:schemeClr val="tx1"/>
                </a:solidFill>
              </a:rPr>
              <a:t>Instytucje i organizacje zajmujące się pomocą ofiarom przemocy: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- Niebieska Linia: (22) 668-70-00, 801-120-002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- Pomoc ofiarom przemocy: (22) 666-00-60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- Policyjny telefon zaufania: 800-120-226.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- Telefon zaufania „Zatrzymaj przemoc” 0-800-120-148</a:t>
            </a:r>
            <a:endParaRPr lang="pl-PL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dirty="0">
                <a:solidFill>
                  <a:schemeClr val="tx1"/>
                </a:solidFill>
              </a:rPr>
              <a:t> </a:t>
            </a:r>
          </a:p>
          <a:p>
            <a:endParaRPr lang="pl-PL" dirty="0"/>
          </a:p>
        </p:txBody>
      </p:sp>
      <p:pic>
        <p:nvPicPr>
          <p:cNvPr id="4" name="Obraz 3" descr="niebieska li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143380"/>
            <a:ext cx="3571900" cy="2287991"/>
          </a:xfrm>
          <a:prstGeom prst="rect">
            <a:avLst/>
          </a:prstGeom>
        </p:spPr>
      </p:pic>
      <p:pic>
        <p:nvPicPr>
          <p:cNvPr id="5" name="Obraz 4" descr="telefon zaufan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857628"/>
            <a:ext cx="3929090" cy="27689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może zawierać: 1 osoba, uśmiecha się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8136904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ziecko ma prawo być sobą - WielkieSłowa.pl - Najlepsze cytaty w Interneci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912768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318248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/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/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Czym </a:t>
            </a:r>
            <a:r>
              <a:rPr lang="pl-PL" b="1" dirty="0">
                <a:solidFill>
                  <a:srgbClr val="0070C0"/>
                </a:solidFill>
              </a:rPr>
              <a:t>jest przemoc?</a:t>
            </a:r>
            <a:br>
              <a:rPr lang="pl-PL" b="1" dirty="0">
                <a:solidFill>
                  <a:srgbClr val="0070C0"/>
                </a:solidFill>
              </a:rPr>
            </a:b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7704" y="7029400"/>
            <a:ext cx="45719" cy="49560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4" name="Obraz 3" descr="https://scontent.fpoz1-1.fna.fbcdn.net/v/t1.0-1/c175.0.300.300a/1546199_1390976384487835_242837577_n.jpg?_nc_cat=101&amp;_nc_sid=dbb9e7&amp;_nc_ohc=rJrGRC8U4xsAX82jI_e&amp;_nc_ht=scontent.fpoz1-1.fna&amp;oh=b8588733d46b2ba2bcfcb9f8c9146385&amp;oe=5FA4D54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42293"/>
            <a:ext cx="213742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890763"/>
            <a:ext cx="4286250" cy="23526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005064"/>
            <a:ext cx="2152650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Dziecko chce być dobre… | True beauty, Law of attraction, Abraham hick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36904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l-PL" sz="29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pl-PL" sz="2900" dirty="0" smtClean="0">
                <a:solidFill>
                  <a:schemeClr val="tx1"/>
                </a:solidFill>
                <a:latin typeface="Bookman Old Style" pitchFamily="18" charset="0"/>
              </a:rPr>
              <a:t>  </a:t>
            </a:r>
            <a:r>
              <a:rPr lang="pl-PL" sz="2900" dirty="0" smtClean="0">
                <a:solidFill>
                  <a:schemeClr val="tx1"/>
                </a:solidFill>
                <a:latin typeface="Bookman Old Style" pitchFamily="18" charset="0"/>
              </a:rPr>
              <a:t>         Według </a:t>
            </a:r>
            <a:r>
              <a:rPr lang="pl-PL" sz="2900" b="1" dirty="0">
                <a:solidFill>
                  <a:schemeClr val="tx1"/>
                </a:solidFill>
                <a:latin typeface="Bookman Old Style" pitchFamily="18" charset="0"/>
              </a:rPr>
              <a:t>Ustawy z dnia 29 lipca 2005 r. o przeciwdziałaniu przemocy w rodzinie, </a:t>
            </a:r>
            <a:r>
              <a:rPr lang="pl-PL" sz="2900" b="1" dirty="0" smtClean="0">
                <a:solidFill>
                  <a:schemeClr val="tx1"/>
                </a:solidFill>
                <a:latin typeface="Bookman Old Style" pitchFamily="18" charset="0"/>
              </a:rPr>
              <a:t>przemoc</a:t>
            </a:r>
            <a:r>
              <a:rPr lang="pl-PL" sz="29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pl-PL" sz="2900" dirty="0">
                <a:solidFill>
                  <a:schemeClr val="tx1"/>
                </a:solidFill>
                <a:latin typeface="Bookman Old Style" pitchFamily="18" charset="0"/>
              </a:rPr>
              <a:t>to jednorazowe albo powtarzające się umyślne działanie lub zaniechanie naruszające prawa lub dobra osobiste członków rodziny, w szczególności narażające te osoby na niebezpieczeństwo utraty życia, zdrowia, naruszające ich godność, nietykalność cielesną, wolność, w tym seksualną, powodujące szkody na ich zdrowiu fizycznym lub psychicznym, a także wywołujące cierpienia i krzywdy moralne u osób dotkniętych przemocą.</a:t>
            </a:r>
          </a:p>
          <a:p>
            <a:pPr algn="just">
              <a:buNone/>
            </a:pPr>
            <a:r>
              <a:rPr lang="pl-PL" sz="2900" dirty="0" smtClean="0">
                <a:solidFill>
                  <a:schemeClr val="tx1"/>
                </a:solidFill>
                <a:latin typeface="Bookman Old Style" pitchFamily="18" charset="0"/>
              </a:rPr>
              <a:t>    Osoba </a:t>
            </a:r>
            <a:r>
              <a:rPr lang="pl-PL" sz="2900" dirty="0">
                <a:solidFill>
                  <a:schemeClr val="tx1"/>
                </a:solidFill>
                <a:latin typeface="Bookman Old Style" pitchFamily="18" charset="0"/>
              </a:rPr>
              <a:t>wobec której stosowana jest przemoc, doznaje cierpienia i szkód fizycznych i psychicznych. Sprawca naraża zdrowie i życie ofiary na poważne szkody. Doświadczanie bólu i cierpienia sprawia, że ofiara ma mniejszą zdolność do samoobrony</a:t>
            </a:r>
            <a:r>
              <a:rPr lang="pl-PL" sz="29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pPr algn="just">
              <a:buNone/>
            </a:pPr>
            <a:endParaRPr lang="pl-PL" sz="29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>
              <a:buNone/>
            </a:pPr>
            <a:r>
              <a:rPr lang="pl-PL" sz="2900" b="1" dirty="0" smtClean="0">
                <a:solidFill>
                  <a:schemeClr val="tx1"/>
                </a:solidFill>
                <a:latin typeface="Bookman Old Style" pitchFamily="18" charset="0"/>
              </a:rPr>
              <a:t>    Formy </a:t>
            </a:r>
            <a:r>
              <a:rPr lang="pl-PL" sz="2900" b="1" dirty="0">
                <a:solidFill>
                  <a:schemeClr val="tx1"/>
                </a:solidFill>
                <a:latin typeface="Bookman Old Style" pitchFamily="18" charset="0"/>
              </a:rPr>
              <a:t>i rodzaje przemocy:</a:t>
            </a:r>
            <a:endParaRPr lang="pl-PL" sz="2900" dirty="0">
              <a:solidFill>
                <a:schemeClr val="tx1"/>
              </a:solidFill>
              <a:latin typeface="Bookman Old Style" pitchFamily="18" charset="0"/>
            </a:endParaRPr>
          </a:p>
          <a:p>
            <a:pPr lvl="0" algn="just"/>
            <a:r>
              <a:rPr lang="pl-PL" sz="2900" b="1" dirty="0">
                <a:solidFill>
                  <a:schemeClr val="tx1"/>
                </a:solidFill>
                <a:latin typeface="Bookman Old Style" pitchFamily="18" charset="0"/>
              </a:rPr>
              <a:t>Przemoc fizyczna</a:t>
            </a:r>
            <a:r>
              <a:rPr lang="pl-PL" sz="2900" dirty="0">
                <a:solidFill>
                  <a:schemeClr val="tx1"/>
                </a:solidFill>
                <a:latin typeface="Bookman Old Style" pitchFamily="18" charset="0"/>
              </a:rPr>
              <a:t> – wszelkiego rodzaju działania bezpośrednie z użyciem siły, których rezultatem jest nieprzypadkowe zranienie, np. popychanie, obezwładnianie, policzkowanie, szczypanie, kopanie, duszenie, bicie otwartą ręką, pięścią lub przedmiotami, oblewanie wrzątkiem lub substancjami żrącymi, użycie broni</a:t>
            </a:r>
          </a:p>
          <a:p>
            <a:pPr lvl="0" algn="just"/>
            <a:r>
              <a:rPr lang="pl-PL" sz="2900" b="1" dirty="0">
                <a:solidFill>
                  <a:schemeClr val="tx1"/>
                </a:solidFill>
                <a:latin typeface="Bookman Old Style" pitchFamily="18" charset="0"/>
              </a:rPr>
              <a:t>Przemoc psychiczna</a:t>
            </a:r>
            <a:r>
              <a:rPr lang="pl-PL" sz="2900" dirty="0">
                <a:solidFill>
                  <a:schemeClr val="tx1"/>
                </a:solidFill>
                <a:latin typeface="Bookman Old Style" pitchFamily="18" charset="0"/>
              </a:rPr>
              <a:t> – prowadzi do zniszczenia pozytywnego obrazu własnej osoby, wykorzystuje mechanizmy psychologiczne np. wyśmiewanie, poniżanie, upokarzanie, zawstydzanie, narzucanie własnych poglądów, ciągłe krytykowanie, kontrolowanie, ograniczanie kontaktów z innymi ludźmi, stosowanie gróźb, </a:t>
            </a:r>
            <a:r>
              <a:rPr lang="pl-PL" sz="2900" dirty="0" smtClean="0">
                <a:solidFill>
                  <a:schemeClr val="tx1"/>
                </a:solidFill>
                <a:latin typeface="Bookman Old Style" pitchFamily="18" charset="0"/>
              </a:rPr>
              <a:t>szantażowanie</a:t>
            </a:r>
            <a:endParaRPr lang="pl-PL" sz="2900" dirty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pl-PL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248471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pl-PL" sz="2200" b="1" dirty="0" err="1" smtClean="0">
                <a:solidFill>
                  <a:schemeClr val="tx1"/>
                </a:solidFill>
                <a:latin typeface="Bookman Old Style" pitchFamily="18" charset="0"/>
              </a:rPr>
              <a:t>Cyberprzemoc</a:t>
            </a:r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- to wszelka przemoc z użyciem technologii informacyjnych i komunikacyjnych – komunikatorów, </a:t>
            </a:r>
            <a:r>
              <a:rPr lang="pl-PL" sz="2200" dirty="0" err="1" smtClean="0">
                <a:solidFill>
                  <a:schemeClr val="tx1"/>
                </a:solidFill>
                <a:latin typeface="Bookman Old Style" pitchFamily="18" charset="0"/>
              </a:rPr>
              <a:t>czatów</a:t>
            </a:r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, stron internetowych, </a:t>
            </a:r>
            <a:r>
              <a:rPr lang="pl-PL" sz="2200" dirty="0" err="1" smtClean="0">
                <a:solidFill>
                  <a:schemeClr val="tx1"/>
                </a:solidFill>
                <a:latin typeface="Bookman Old Style" pitchFamily="18" charset="0"/>
              </a:rPr>
              <a:t>blogów</a:t>
            </a:r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pl-PL" sz="2200" dirty="0" err="1" smtClean="0">
                <a:solidFill>
                  <a:schemeClr val="tx1"/>
                </a:solidFill>
                <a:latin typeface="Bookman Old Style" pitchFamily="18" charset="0"/>
              </a:rPr>
              <a:t>SMS-ów</a:t>
            </a:r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pl-PL" sz="2200" dirty="0" err="1" smtClean="0">
                <a:solidFill>
                  <a:schemeClr val="tx1"/>
                </a:solidFill>
                <a:latin typeface="Bookman Old Style" pitchFamily="18" charset="0"/>
              </a:rPr>
              <a:t>MMS-ów</a:t>
            </a:r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Przykłady </a:t>
            </a:r>
            <a:r>
              <a:rPr lang="pl-PL" sz="2200" dirty="0" err="1" smtClean="0">
                <a:solidFill>
                  <a:schemeClr val="tx1"/>
                </a:solidFill>
                <a:latin typeface="Bookman Old Style" pitchFamily="18" charset="0"/>
              </a:rPr>
              <a:t>cyberprzemocy</a:t>
            </a:r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:</a:t>
            </a:r>
          </a:p>
          <a:p>
            <a:pPr lvl="0"/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wysyłanie wulgarnych e-maili i </a:t>
            </a:r>
            <a:r>
              <a:rPr lang="pl-PL" sz="2200" dirty="0" err="1" smtClean="0">
                <a:solidFill>
                  <a:schemeClr val="tx1"/>
                </a:solidFill>
                <a:latin typeface="Bookman Old Style" pitchFamily="18" charset="0"/>
              </a:rPr>
              <a:t>SMS-ów</a:t>
            </a:r>
            <a:endParaRPr lang="pl-PL" sz="22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/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kłótnie internetowe</a:t>
            </a:r>
          </a:p>
          <a:p>
            <a:pPr lvl="0"/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publikowanie i rozsyłanie ośmieszających informacji, zdjęć i filmów</a:t>
            </a:r>
          </a:p>
          <a:p>
            <a:pPr lvl="0"/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podszywanie się pod inną osobę</a:t>
            </a:r>
          </a:p>
          <a:p>
            <a:pPr lvl="0"/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obraźliwe komentowanie wpisów na </a:t>
            </a:r>
            <a:r>
              <a:rPr lang="pl-PL" sz="2200" dirty="0" err="1" smtClean="0">
                <a:solidFill>
                  <a:schemeClr val="tx1"/>
                </a:solidFill>
                <a:latin typeface="Bookman Old Style" pitchFamily="18" charset="0"/>
              </a:rPr>
              <a:t>blogu</a:t>
            </a:r>
            <a:endParaRPr lang="pl-PL" sz="22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lvl="0"/>
            <a:r>
              <a:rPr lang="pl-PL" sz="2200" dirty="0" smtClean="0">
                <a:solidFill>
                  <a:schemeClr val="tx1"/>
                </a:solidFill>
                <a:latin typeface="Bookman Old Style" pitchFamily="18" charset="0"/>
              </a:rPr>
              <a:t>przesyłanie linków z obraźliwymi zdjęciami i filmikami znajomym</a:t>
            </a:r>
          </a:p>
          <a:p>
            <a:pPr>
              <a:buNone/>
            </a:pP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 </a:t>
            </a:r>
          </a:p>
          <a:p>
            <a:endParaRPr lang="pl-PL" dirty="0"/>
          </a:p>
        </p:txBody>
      </p:sp>
      <p:pic>
        <p:nvPicPr>
          <p:cNvPr id="4" name="Obraz 3" descr="SEC&amp;AS - CZYM JEST CYBERPRZEMOC? Kilka słów nie tylko o mowie nienawiści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384376" cy="224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3" y="4221088"/>
            <a:ext cx="3794745" cy="22417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pl-PL" b="1" dirty="0" smtClean="0">
                <a:solidFill>
                  <a:schemeClr val="tx1"/>
                </a:solidFill>
                <a:latin typeface="Bookman Old Style" pitchFamily="18" charset="0"/>
              </a:rPr>
              <a:t>Przemoc seksualna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 – wymuszanie różnego rodzaju niechcianych zachowań w celu zaspokojenia potrzeb seksualnych sprawcy</a:t>
            </a:r>
          </a:p>
          <a:p>
            <a:pPr lvl="0" algn="just"/>
            <a:r>
              <a:rPr lang="pl-PL" b="1" dirty="0" smtClean="0">
                <a:solidFill>
                  <a:schemeClr val="tx1"/>
                </a:solidFill>
                <a:latin typeface="Bookman Old Style" pitchFamily="18" charset="0"/>
              </a:rPr>
              <a:t>Przemoc ekonomiczna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 – prowadzi do całkowitego uzależnienia finansowego od sprawcy, np. poprzez odbieranie zarobionych pieniędzy, uniemożliwianie podjęcia pracy, niezaspokajanie podstawowych potrzeb rodziny, okradanie, zaciąganie kredytów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          i 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zmuszanie do zaciągania pożyczek wbrew woli współmałżonka</a:t>
            </a:r>
          </a:p>
          <a:p>
            <a:pPr lvl="0" algn="just"/>
            <a:r>
              <a:rPr lang="pl-PL" b="1" dirty="0" smtClean="0">
                <a:solidFill>
                  <a:schemeClr val="tx1"/>
                </a:solidFill>
                <a:latin typeface="Bookman Old Style" pitchFamily="18" charset="0"/>
              </a:rPr>
              <a:t>Zaniedbanie</a:t>
            </a: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</a:rPr>
              <a:t> – ciągłe niezaspokajanie podstawowych potrzeb fizycznych i emocjonalnych np. brak opieki i uniemożliwianie zaspokajania podstawowych potrzeb fizjologicznych (związanych ze snem, jedzeniem, higieną).</a:t>
            </a:r>
          </a:p>
          <a:p>
            <a:pPr algn="just"/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175" y="908720"/>
            <a:ext cx="766885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611560" y="836712"/>
            <a:ext cx="8075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u="sng" dirty="0">
                <a:latin typeface="Bookman Old Style" pitchFamily="18" charset="0"/>
              </a:rPr>
              <a:t>Przemoc wobec samego siebie</a:t>
            </a:r>
            <a:endParaRPr lang="pl-PL" sz="2000" dirty="0">
              <a:latin typeface="Bookman Old Style" pitchFamily="18" charset="0"/>
            </a:endParaRPr>
          </a:p>
          <a:p>
            <a:pPr algn="just"/>
            <a:r>
              <a:rPr lang="pl-PL" sz="2000" dirty="0">
                <a:latin typeface="Bookman Old Style" pitchFamily="18" charset="0"/>
              </a:rPr>
              <a:t>Autoagresja przybiera bardzo różne formy, od samookaleczeń po zaniżanie samooceny. Każda z nich może być bardzo niebezpieczna. </a:t>
            </a:r>
          </a:p>
          <a:p>
            <a:pPr algn="just"/>
            <a:r>
              <a:rPr lang="pl-PL" sz="2000" dirty="0">
                <a:latin typeface="Bookman Old Style" pitchFamily="18" charset="0"/>
              </a:rPr>
              <a:t> </a:t>
            </a:r>
          </a:p>
          <a:p>
            <a:pPr algn="just"/>
            <a:r>
              <a:rPr lang="pl-PL" sz="2000" b="1" u="sng" dirty="0">
                <a:latin typeface="Bookman Old Style" pitchFamily="18" charset="0"/>
              </a:rPr>
              <a:t>Przemoc domowa</a:t>
            </a:r>
            <a:endParaRPr lang="pl-PL" sz="2000" dirty="0">
              <a:latin typeface="Bookman Old Style" pitchFamily="18" charset="0"/>
            </a:endParaRPr>
          </a:p>
          <a:p>
            <a:pPr algn="just"/>
            <a:r>
              <a:rPr lang="pl-PL" sz="2000" dirty="0">
                <a:latin typeface="Bookman Old Style" pitchFamily="18" charset="0"/>
              </a:rPr>
              <a:t>Przemoc w rodzinie to wszelkie działania, które mają na celu wykorzystywanie przewagi sił </a:t>
            </a:r>
            <a:r>
              <a:rPr lang="pl-PL" sz="2000" dirty="0" smtClean="0">
                <a:latin typeface="Bookman Old Style" pitchFamily="18" charset="0"/>
              </a:rPr>
              <a:t>i skierowanie </a:t>
            </a:r>
            <a:r>
              <a:rPr lang="pl-PL" sz="2000" dirty="0">
                <a:latin typeface="Bookman Old Style" pitchFamily="18" charset="0"/>
              </a:rPr>
              <a:t>ich przeciw bliskiej osobie. Powoduje zmiany psychiczne i fizyczne u ofiary.</a:t>
            </a:r>
          </a:p>
          <a:p>
            <a:pPr algn="just"/>
            <a:r>
              <a:rPr lang="pl-PL" sz="2000" dirty="0">
                <a:latin typeface="Bookman Old Style" pitchFamily="18" charset="0"/>
              </a:rPr>
              <a:t>Przeprowadzone badania wykazały, że to zjawisko nieustannie się nasila. Przemoc nad dziećmi może wpływać destruktywnie na całą rodzinę.</a:t>
            </a:r>
          </a:p>
          <a:p>
            <a:pPr algn="just"/>
            <a:r>
              <a:rPr lang="pl-PL" sz="2000" dirty="0">
                <a:latin typeface="Bookman Old Style" pitchFamily="18" charset="0"/>
              </a:rPr>
              <a:t>Przemoc w rodzinie to nie tylko znęcanie się fizyczne nad członkiem rodziny, ale także dręczenie psychiczne, wykorzystywanie seksualne </a:t>
            </a:r>
            <a:r>
              <a:rPr lang="pl-PL" sz="2000" dirty="0" smtClean="0">
                <a:latin typeface="Bookman Old Style" pitchFamily="18" charset="0"/>
              </a:rPr>
              <a:t>   i </a:t>
            </a:r>
            <a:r>
              <a:rPr lang="pl-PL" sz="2000" dirty="0">
                <a:latin typeface="Bookman Old Style" pitchFamily="18" charset="0"/>
              </a:rPr>
              <a:t>ekonomiczne. </a:t>
            </a:r>
          </a:p>
          <a:p>
            <a:pPr algn="just"/>
            <a:r>
              <a:rPr lang="pl-PL" sz="2000" dirty="0">
                <a:latin typeface="Bookman Old Style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Janusz Korczak » Przedszkole im. Króla Maciusia I w Komornikach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8136904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118</TotalTime>
  <Words>321</Words>
  <Application>Microsoft Office PowerPoint</Application>
  <PresentationFormat>Pokaz na ekranie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Podstawa</vt:lpstr>
      <vt:lpstr>Międzynarodowy  Dzień bez Przemocy –                  2 października </vt:lpstr>
      <vt:lpstr>           Czym jest przemoc?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PRZEMOC</dc:title>
  <dc:creator>cp24</dc:creator>
  <cp:lastModifiedBy>cp24</cp:lastModifiedBy>
  <cp:revision>17</cp:revision>
  <dcterms:created xsi:type="dcterms:W3CDTF">2020-10-11T19:36:20Z</dcterms:created>
  <dcterms:modified xsi:type="dcterms:W3CDTF">2021-09-29T21:09:22Z</dcterms:modified>
</cp:coreProperties>
</file>